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0"/>
  </p:notesMasterIdLst>
  <p:sldIdLst>
    <p:sldId id="256" r:id="rId2"/>
    <p:sldId id="258" r:id="rId3"/>
    <p:sldId id="257" r:id="rId4"/>
    <p:sldId id="260" r:id="rId5"/>
    <p:sldId id="329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30" r:id="rId22"/>
    <p:sldId id="280" r:id="rId23"/>
    <p:sldId id="281" r:id="rId24"/>
    <p:sldId id="282" r:id="rId25"/>
    <p:sldId id="284" r:id="rId26"/>
    <p:sldId id="283" r:id="rId27"/>
    <p:sldId id="286" r:id="rId28"/>
    <p:sldId id="289" r:id="rId29"/>
    <p:sldId id="288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3947-D36B-6F48-BEFD-ABEEA09B562F}" type="datetimeFigureOut">
              <a:rPr lang="en-US" smtClean="0"/>
              <a:t>8/25/16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AD04-A515-524C-9356-0D7CBD59E0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4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20" name="Shape 1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34" name="Shape 2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41" name="Shape 2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56" name="Shape 2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63" name="Shape 2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70" name="Shape 2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77" name="Shape 2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84" name="Shape 2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99" name="Shape 2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15" name="Shape 3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22" name="Shape 3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44" name="Shape 3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51" name="Shape 3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58" name="Shape 3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65" name="Shape 36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72" name="Shape 3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79" name="Shape 3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7000 tons; 2.5 mil bolts; 12,000 pieces of steel; painted every 7 yrs with 52 tons of paint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94" name="Shape 3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01" name="Shape 4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08" name="Shape 4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41" name="Shape 1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15" name="Shape 4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29" name="Shape 4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36" name="Shape 4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68" name="Shape 1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76" name="Shape 1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2" name="Shape 2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0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1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609601"/>
            <a:ext cx="10363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lvl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  <a:defRPr sz="28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868363" marR="0" lvl="1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sz="24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33475" marR="0" lvl="2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sz="22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52550" marR="0" lvl="3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544638" marR="0" lvl="4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09601" y="64166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rgbClr val="BCBCBC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263583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1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lvl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  <a:defRPr sz="28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868363" marR="0" lvl="1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sz="24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33475" marR="0" lvl="2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sz="22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52550" marR="0" lvl="3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544638" marR="0" lvl="4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197601" y="1981201"/>
            <a:ext cx="507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lvl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  <a:defRPr sz="28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868363" marR="0" lvl="1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sz="24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33475" marR="0" lvl="2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sz="22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52550" marR="0" lvl="3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544638" marR="0" lvl="4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914401" y="4114801"/>
            <a:ext cx="507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lvl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  <a:defRPr sz="28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868363" marR="0" lvl="1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sz="24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33475" marR="0" lvl="2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sz="22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52550" marR="0" lvl="3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544638" marR="0" lvl="4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6197601" y="4114801"/>
            <a:ext cx="507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lvl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  <a:defRPr sz="28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868363" marR="0" lvl="1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  <a:defRPr sz="24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33475" marR="0" lvl="2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  <a:defRPr sz="22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52550" marR="0" lvl="3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544638" marR="0" lvl="4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◾"/>
              <a:defRPr sz="2000" b="1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09601" y="64166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rgbClr val="BCBCBC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14381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1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35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1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23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68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699532-9BF6-4644-A415-1C77D235ED4A}" type="datetimeFigureOut">
              <a:rPr lang="fr-FR" smtClean="0"/>
              <a:t>8/25/16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0AB988-C7DE-490E-BEE6-8C7DB8BC9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-3QQTM76X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482AC"/>
                </a:solidFill>
              </a:rPr>
              <a:t>Paris</a:t>
            </a:r>
            <a:endParaRPr lang="fr-FR" b="1" dirty="0">
              <a:solidFill>
                <a:srgbClr val="1482A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landmarks</a:t>
            </a:r>
            <a:r>
              <a:rPr lang="fr-FR" dirty="0" smtClean="0"/>
              <a:t> (A)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24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61434"/>
            <a:ext cx="6243000" cy="31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413" y="2154050"/>
            <a:ext cx="3446600" cy="351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17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La Place de la Concorde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10972800" cy="425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The largest square in Paris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Site of the guillotine during the French Revolution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Now has Obelisk, which was a gift from Egypt in 1829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Obelisk is 3300 years old</a:t>
            </a:r>
          </a:p>
        </p:txBody>
      </p:sp>
    </p:spTree>
    <p:extLst>
      <p:ext uri="{BB962C8B-B14F-4D97-AF65-F5344CB8AC3E}">
        <p14:creationId xmlns:p14="http://schemas.microsoft.com/office/powerpoint/2010/main" val="379755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Le Louvre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7376"/>
          <a:stretch/>
        </p:blipFill>
        <p:spPr>
          <a:xfrm>
            <a:off x="609601" y="1219200"/>
            <a:ext cx="10871199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95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Le Louvre</a:t>
            </a:r>
          </a:p>
        </p:txBody>
      </p:sp>
      <p:pic>
        <p:nvPicPr>
          <p:cNvPr id="222" name="Shape 222" descr="j014905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0952"/>
          <a:stretch/>
        </p:blipFill>
        <p:spPr>
          <a:xfrm>
            <a:off x="609601" y="1292225"/>
            <a:ext cx="11074399" cy="495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52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Le Louvre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Originally a fortress to protect France’s treasures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Also served as a palace &amp; a prison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World’s richest, most visited museum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Mona Lisa , Venus de Milo &amp; Winged Victory housed here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Glass pyramid for the entrance, designed by American I.M.Pei</a:t>
            </a:r>
          </a:p>
        </p:txBody>
      </p:sp>
    </p:spTree>
    <p:extLst>
      <p:ext uri="{BB962C8B-B14F-4D97-AF65-F5344CB8AC3E}">
        <p14:creationId xmlns:p14="http://schemas.microsoft.com/office/powerpoint/2010/main" val="6228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Le Louvre</a:t>
            </a:r>
          </a:p>
        </p:txBody>
      </p:sp>
      <p:pic>
        <p:nvPicPr>
          <p:cNvPr id="244" name="Shape 2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43817" y="1716625"/>
            <a:ext cx="4032399" cy="47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l="8094"/>
          <a:stretch/>
        </p:blipFill>
        <p:spPr>
          <a:xfrm>
            <a:off x="767267" y="1192212"/>
            <a:ext cx="4902400" cy="552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3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La Conciergerie</a:t>
            </a:r>
          </a:p>
        </p:txBody>
      </p:sp>
      <p:pic>
        <p:nvPicPr>
          <p:cNvPr id="259" name="Shape 2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714" t="7962" b="9077"/>
          <a:stretch/>
        </p:blipFill>
        <p:spPr>
          <a:xfrm>
            <a:off x="2379134" y="1295400"/>
            <a:ext cx="7840132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6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219200" y="57150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La Conciergerie</a:t>
            </a:r>
          </a:p>
        </p:txBody>
      </p:sp>
      <p:pic>
        <p:nvPicPr>
          <p:cNvPr id="266" name="Shape 266" descr="Conciergerie-z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1" y="381001"/>
            <a:ext cx="10464799" cy="535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8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609600" y="152401"/>
            <a:ext cx="109728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La Conciergerie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11582400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Former Royal palace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Built by Philippe the Fair (1284 – 1314)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 smtClean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Oldest </a:t>
            </a: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prison in France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Prisoners held here before being guillotined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Marie Antoinette held prisoner here during the Revolution before being beheaded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Her cell is now a chapel to her memory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Building now houses the </a:t>
            </a:r>
            <a:r>
              <a:rPr lang="en-US" sz="2800" b="1" i="0" u="none" dirty="0" err="1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Palais</a:t>
            </a:r>
            <a:r>
              <a:rPr lang="en-US" sz="2800" b="1" i="0" u="none" dirty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 de Justice</a:t>
            </a:r>
          </a:p>
        </p:txBody>
      </p:sp>
    </p:spTree>
    <p:extLst>
      <p:ext uri="{BB962C8B-B14F-4D97-AF65-F5344CB8AC3E}">
        <p14:creationId xmlns:p14="http://schemas.microsoft.com/office/powerpoint/2010/main" val="160741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609600" y="79376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La Conciergerie</a:t>
            </a:r>
          </a:p>
        </p:txBody>
      </p:sp>
      <p:pic>
        <p:nvPicPr>
          <p:cNvPr id="280" name="Shape 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3449" y="1050926"/>
            <a:ext cx="10325099" cy="58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66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1482AC"/>
                </a:solidFill>
              </a:rPr>
              <a:t>Place Charles de Gaulle</a:t>
            </a:r>
            <a:br>
              <a:rPr lang="fr-FR" b="1" dirty="0" smtClean="0">
                <a:solidFill>
                  <a:srgbClr val="1482AC"/>
                </a:solidFill>
              </a:rPr>
            </a:br>
            <a:r>
              <a:rPr lang="fr-FR" b="1" dirty="0" smtClean="0">
                <a:solidFill>
                  <a:srgbClr val="1482AC"/>
                </a:solidFill>
              </a:rPr>
              <a:t>L’Etoile</a:t>
            </a:r>
            <a:endParaRPr lang="fr-FR" b="1" dirty="0">
              <a:solidFill>
                <a:srgbClr val="1482AC"/>
              </a:solidFill>
            </a:endParaRPr>
          </a:p>
        </p:txBody>
      </p:sp>
      <p:pic>
        <p:nvPicPr>
          <p:cNvPr id="4" name="Picture 2" descr="http://i.imgur.com/b6bla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64" r="-120464"/>
          <a:stretch>
            <a:fillRect/>
          </a:stretch>
        </p:blipFill>
        <p:spPr bwMode="auto">
          <a:xfrm>
            <a:off x="831604" y="2126636"/>
            <a:ext cx="100584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0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016000" y="0"/>
            <a:ext cx="103632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L’</a:t>
            </a:r>
            <a:r>
              <a:rPr lang="en-US"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Î</a:t>
            </a:r>
            <a:r>
              <a:rPr lang="en-US" sz="41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 de la Cité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251201" y="5867400"/>
            <a:ext cx="7076015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 berceau de Paris</a:t>
            </a:r>
          </a:p>
        </p:txBody>
      </p:sp>
      <p:pic>
        <p:nvPicPr>
          <p:cNvPr id="288" name="Shape 288" descr="ilecite                                                        00021D85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85067" y="990600"/>
            <a:ext cx="585893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57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rgbClr val="1482AC"/>
                </a:solidFill>
              </a:rPr>
              <a:t>Place </a:t>
            </a:r>
            <a:r>
              <a:rPr lang="fr-FR" sz="3600" dirty="0" err="1" smtClean="0">
                <a:solidFill>
                  <a:srgbClr val="1482AC"/>
                </a:solidFill>
              </a:rPr>
              <a:t>where</a:t>
            </a:r>
            <a:r>
              <a:rPr lang="fr-FR" sz="3600" dirty="0" smtClean="0">
                <a:solidFill>
                  <a:srgbClr val="1482AC"/>
                </a:solidFill>
              </a:rPr>
              <a:t> the </a:t>
            </a:r>
            <a:r>
              <a:rPr lang="fr-FR" sz="3600" dirty="0" err="1" smtClean="0">
                <a:solidFill>
                  <a:srgbClr val="1482AC"/>
                </a:solidFill>
              </a:rPr>
              <a:t>Celts</a:t>
            </a:r>
            <a:r>
              <a:rPr lang="fr-FR" sz="3600" dirty="0" smtClean="0">
                <a:solidFill>
                  <a:srgbClr val="1482AC"/>
                </a:solidFill>
              </a:rPr>
              <a:t> </a:t>
            </a:r>
            <a:r>
              <a:rPr lang="fr-FR" sz="3600" dirty="0" err="1" smtClean="0">
                <a:solidFill>
                  <a:srgbClr val="1482AC"/>
                </a:solidFill>
              </a:rPr>
              <a:t>tribe</a:t>
            </a:r>
            <a:r>
              <a:rPr lang="fr-FR" sz="3600" dirty="0" smtClean="0">
                <a:solidFill>
                  <a:srgbClr val="1482AC"/>
                </a:solidFill>
              </a:rPr>
              <a:t> the </a:t>
            </a:r>
            <a:r>
              <a:rPr lang="fr-FR" sz="3600" dirty="0" err="1" smtClean="0">
                <a:solidFill>
                  <a:srgbClr val="1482AC"/>
                </a:solidFill>
              </a:rPr>
              <a:t>Parisii</a:t>
            </a:r>
            <a:r>
              <a:rPr lang="fr-FR" sz="3600" dirty="0" smtClean="0">
                <a:solidFill>
                  <a:srgbClr val="1482AC"/>
                </a:solidFill>
              </a:rPr>
              <a:t> </a:t>
            </a:r>
            <a:r>
              <a:rPr lang="fr-FR" sz="3600" dirty="0" err="1" smtClean="0">
                <a:solidFill>
                  <a:srgbClr val="1482AC"/>
                </a:solidFill>
              </a:rPr>
              <a:t>settled</a:t>
            </a:r>
            <a:r>
              <a:rPr lang="fr-FR" sz="3600" dirty="0" smtClean="0">
                <a:solidFill>
                  <a:srgbClr val="1482AC"/>
                </a:solidFill>
              </a:rPr>
              <a:t> 300 BC</a:t>
            </a:r>
            <a:endParaRPr lang="fr-FR" sz="3600" dirty="0">
              <a:solidFill>
                <a:srgbClr val="1482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9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016000" y="0"/>
            <a:ext cx="103632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60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Notre Dame</a:t>
            </a:r>
          </a:p>
        </p:txBody>
      </p:sp>
      <p:pic>
        <p:nvPicPr>
          <p:cNvPr id="302" name="Shape 302" descr="Notre Dame Paris.jpg                                           0003A29F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2800" y="1219201"/>
            <a:ext cx="10541000" cy="525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44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539041" y="917145"/>
            <a:ext cx="10972800" cy="688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369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Notre Dame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0" y="2362037"/>
            <a:ext cx="12192000" cy="632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Construction began in 1163; finished in 1345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One </a:t>
            </a: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of the first buildings in the world to use flying buttresses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December </a:t>
            </a: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2, 1804 – Napoleon crowned himself Emperor of the Holy Roman Empire here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667607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219200" y="5715000"/>
            <a:ext cx="8737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L’Île St. Louis</a:t>
            </a:r>
          </a:p>
        </p:txBody>
      </p:sp>
      <p:pic>
        <p:nvPicPr>
          <p:cNvPr id="325" name="Shape 325" descr="http://upload.wikimedia.org/wikipedia/commons/4/4e/%C3%8Ele_Saint-Louis_-_Quai_d%27Orl%C3%A9ans_%28Paris%29.jpg"/>
          <p:cNvPicPr preferRelativeResize="0"/>
          <p:nvPr/>
        </p:nvPicPr>
        <p:blipFill rotWithShape="1">
          <a:blip r:embed="rId3">
            <a:alphaModFix/>
          </a:blip>
          <a:srcRect l="15432" t="12152" b="21011"/>
          <a:stretch/>
        </p:blipFill>
        <p:spPr>
          <a:xfrm>
            <a:off x="986367" y="927100"/>
            <a:ext cx="9376832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43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0F647B"/>
                </a:solidFill>
              </a:rPr>
              <a:t>Residential</a:t>
            </a:r>
            <a:r>
              <a:rPr lang="fr-FR" sz="3200" b="1" dirty="0" smtClean="0">
                <a:solidFill>
                  <a:srgbClr val="0F647B"/>
                </a:solidFill>
              </a:rPr>
              <a:t> </a:t>
            </a:r>
            <a:r>
              <a:rPr lang="fr-FR" sz="3200" b="1" dirty="0" err="1" smtClean="0">
                <a:solidFill>
                  <a:srgbClr val="0F647B"/>
                </a:solidFill>
              </a:rPr>
              <a:t>neighborood</a:t>
            </a:r>
            <a:r>
              <a:rPr lang="fr-FR" sz="3200" b="1" dirty="0" smtClean="0">
                <a:solidFill>
                  <a:srgbClr val="0F647B"/>
                </a:solidFill>
              </a:rPr>
              <a:t>.</a:t>
            </a:r>
            <a:endParaRPr lang="fr-FR" sz="3200" b="1" dirty="0">
              <a:solidFill>
                <a:srgbClr val="0F6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016000" y="231776"/>
            <a:ext cx="103632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L’Hôtel de Ville</a:t>
            </a:r>
          </a:p>
        </p:txBody>
      </p:sp>
      <p:pic>
        <p:nvPicPr>
          <p:cNvPr id="347" name="Shape 347" descr="hotel                                                          00021D85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2401" y="1633537"/>
            <a:ext cx="9550399" cy="471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32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L’Hôtel</a:t>
            </a:r>
            <a:r>
              <a:rPr lang="en-US" sz="4100" b="1" i="0" u="none" strike="noStrike" cap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 de Ville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tx2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Houses the city administration for Paris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tx2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It has filled this role since 1357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tx2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Used for many large receptions</a:t>
            </a:r>
          </a:p>
        </p:txBody>
      </p:sp>
    </p:spTree>
    <p:extLst>
      <p:ext uri="{BB962C8B-B14F-4D97-AF65-F5344CB8AC3E}">
        <p14:creationId xmlns:p14="http://schemas.microsoft.com/office/powerpoint/2010/main" val="134790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La Place de la Bastille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28725"/>
            <a:ext cx="3143248" cy="540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731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La Place de la Bastille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Site of former Bastille prison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Attacked on July 14, 1789, starting the French Revolution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Torn down by the people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 smtClean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Now </a:t>
            </a:r>
            <a:r>
              <a:rPr lang="en-US" sz="2800" b="1" i="0" u="none" dirty="0">
                <a:solidFill>
                  <a:srgbClr val="0F647B"/>
                </a:solidFill>
                <a:latin typeface="Allerta"/>
                <a:ea typeface="Allerta"/>
                <a:cs typeface="Allerta"/>
                <a:sym typeface="Allerta"/>
              </a:rPr>
              <a:t>has column with St Anthony at top</a:t>
            </a:r>
          </a:p>
        </p:txBody>
      </p:sp>
    </p:spTree>
    <p:extLst>
      <p:ext uri="{BB962C8B-B14F-4D97-AF65-F5344CB8AC3E}">
        <p14:creationId xmlns:p14="http://schemas.microsoft.com/office/powerpoint/2010/main" val="350233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1482AC"/>
                </a:solidFill>
              </a:rPr>
              <a:t>Introduction</a:t>
            </a:r>
            <a:endParaRPr lang="fr-FR" b="1" dirty="0">
              <a:solidFill>
                <a:srgbClr val="1482A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https://www.youtube.com/watch?v=f-3QQTM76Xk</a:t>
            </a: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832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0" y="152400"/>
            <a:ext cx="121920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L’Opéra de La Bastille</a:t>
            </a:r>
          </a:p>
        </p:txBody>
      </p:sp>
      <p:pic>
        <p:nvPicPr>
          <p:cNvPr id="375" name="Shape 375" descr="operab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800" y="1295401"/>
            <a:ext cx="9753600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18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82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 Centre Pompidou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083" y="1371600"/>
            <a:ext cx="9196915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927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 descr="111fountpomp.jpg                                               0003B8F6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25" r="8064"/>
          <a:stretch/>
        </p:blipFill>
        <p:spPr>
          <a:xfrm>
            <a:off x="6299201" y="2286001"/>
            <a:ext cx="5587999" cy="32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 descr="http://static.letsbuyit.com/filer/images/uk/products/original/192/17/colourful-pipework-on-exterior-of-the-centre-pompidou-pompidou-centre-beaubourg-paris-france-19217566.jpeg"/>
          <p:cNvPicPr preferRelativeResize="0"/>
          <p:nvPr/>
        </p:nvPicPr>
        <p:blipFill rotWithShape="1">
          <a:blip r:embed="rId4">
            <a:alphaModFix/>
          </a:blip>
          <a:srcRect l="7016"/>
          <a:stretch/>
        </p:blipFill>
        <p:spPr>
          <a:xfrm>
            <a:off x="304801" y="2286000"/>
            <a:ext cx="5384799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82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 Centre Pompidou</a:t>
            </a:r>
          </a:p>
        </p:txBody>
      </p:sp>
    </p:spTree>
    <p:extLst>
      <p:ext uri="{BB962C8B-B14F-4D97-AF65-F5344CB8AC3E}">
        <p14:creationId xmlns:p14="http://schemas.microsoft.com/office/powerpoint/2010/main" val="197638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51C9EA"/>
                </a:solidFill>
                <a:latin typeface="Allerta"/>
                <a:ea typeface="Allerta"/>
                <a:cs typeface="Allerta"/>
                <a:sym typeface="Allerta"/>
              </a:rPr>
              <a:t>Le Centre Pompidou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Factory style architecture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Pipes on outside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Modern Art Museum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Large public library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Also known as </a:t>
            </a:r>
            <a:r>
              <a:rPr lang="en-US" sz="2800" b="1" i="0" u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Beaubourg</a:t>
            </a:r>
            <a:endParaRPr lang="en-US" sz="2800" b="1" i="0" u="none" dirty="0">
              <a:solidFill>
                <a:schemeClr val="tx2">
                  <a:lumMod val="60000"/>
                  <a:lumOff val="40000"/>
                </a:schemeClr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1" i="0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Renamed in honor of President Pompidou after his death</a:t>
            </a:r>
          </a:p>
        </p:txBody>
      </p:sp>
    </p:spTree>
    <p:extLst>
      <p:ext uri="{BB962C8B-B14F-4D97-AF65-F5344CB8AC3E}">
        <p14:creationId xmlns:p14="http://schemas.microsoft.com/office/powerpoint/2010/main" val="378370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Montmartre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67" y="1219201"/>
            <a:ext cx="10676467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73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Montmartre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accent1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Name of the district around </a:t>
            </a:r>
            <a:r>
              <a:rPr lang="en-US" sz="3600" b="1" i="0" u="none" dirty="0" err="1">
                <a:solidFill>
                  <a:schemeClr val="accent1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Sacré</a:t>
            </a:r>
            <a:r>
              <a:rPr lang="en-US" sz="3600" b="1" i="0" u="none" dirty="0">
                <a:solidFill>
                  <a:schemeClr val="accent1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 Coeur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accent1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Home to many artists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dirty="0">
                <a:solidFill>
                  <a:schemeClr val="accent1">
                    <a:lumMod val="75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Monet, Picasso &amp; Van Gogh all had studios here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44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Sacré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Coeur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1" y="1182688"/>
            <a:ext cx="6800849" cy="552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408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 descr="Sacrenight.jpg                                                 0003A29F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1066801"/>
            <a:ext cx="7840132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2718725" y="0"/>
            <a:ext cx="5831416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5A3"/>
              </a:buClr>
              <a:buSzPct val="25000"/>
              <a:buFont typeface="Allerta"/>
              <a:buNone/>
            </a:pPr>
            <a:r>
              <a:rPr lang="en-US" sz="54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Sacré</a:t>
            </a:r>
            <a:r>
              <a:rPr lang="en-US" sz="54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Coeur</a:t>
            </a:r>
          </a:p>
        </p:txBody>
      </p:sp>
    </p:spTree>
    <p:extLst>
      <p:ext uri="{BB962C8B-B14F-4D97-AF65-F5344CB8AC3E}">
        <p14:creationId xmlns:p14="http://schemas.microsoft.com/office/powerpoint/2010/main" val="205286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Le </a:t>
            </a:r>
            <a:r>
              <a:rPr lang="en-US" sz="4100" b="1" i="0" u="none" strike="noStrike" cap="none" dirty="0" err="1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Sacré</a:t>
            </a:r>
            <a:r>
              <a:rPr lang="en-US" sz="41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 Coeur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Highest point of land in Paris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Built as an act of contrition following the loss of the Franco-Prussian war in 1871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200" b="1" i="0" u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Byzantine </a:t>
            </a:r>
            <a:r>
              <a:rPr lang="en-US" sz="3200" b="1" i="0" u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architectural style</a:t>
            </a:r>
          </a:p>
          <a:p>
            <a:pPr marL="547688" marR="0" lvl="0" indent="-420688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1" i="0" u="none" dirty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127605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L’Arc de Triomphe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468" y="1295400"/>
            <a:ext cx="9381065" cy="54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8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86080" y="611429"/>
            <a:ext cx="10972800" cy="987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 err="1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L’Arc</a:t>
            </a:r>
            <a:r>
              <a:rPr lang="en-US" sz="4100" b="1" i="0" u="none" strike="noStrike" cap="none" dirty="0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 de </a:t>
            </a:r>
            <a:r>
              <a:rPr lang="en-US" sz="4100" b="1" i="0" u="none" strike="noStrike" cap="none" dirty="0" err="1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Triomphe</a:t>
            </a:r>
            <a:endParaRPr lang="en-US" sz="4100" b="1" i="0" u="none" strike="noStrike" cap="none" dirty="0">
              <a:solidFill>
                <a:schemeClr val="accen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76314" y="1693188"/>
            <a:ext cx="11815686" cy="4631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Commissioned to be built in 1806 to commemorate Napoleon’s victories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Tomb of the Unknown Soldier</a:t>
            </a:r>
          </a:p>
          <a:p>
            <a:pPr marL="547687" marR="0" lvl="0" indent="-4206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3600" b="1" i="0" u="none" strike="noStrike" cap="none" dirty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Eternal </a:t>
            </a:r>
            <a:r>
              <a:rPr lang="en-US" sz="3600" b="1" i="0" u="none" strike="noStrike" cap="none" dirty="0" smtClean="0">
                <a:solidFill>
                  <a:srgbClr val="1482AC"/>
                </a:solidFill>
                <a:latin typeface="Allerta"/>
                <a:ea typeface="Allerta"/>
                <a:cs typeface="Allerta"/>
                <a:sym typeface="Allerta"/>
              </a:rPr>
              <a:t>Flame</a:t>
            </a:r>
            <a:endParaRPr lang="en-US" sz="3600" b="1" i="0" u="none" strike="noStrike" cap="none" dirty="0">
              <a:solidFill>
                <a:srgbClr val="1482AC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14697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100" b="1" i="0" u="none" strike="noStrike" cap="none" dirty="0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Les Champs-Élysées</a:t>
            </a:r>
          </a:p>
        </p:txBody>
      </p:sp>
      <p:pic>
        <p:nvPicPr>
          <p:cNvPr id="144" name="Shape 1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6456"/>
          <a:stretch/>
        </p:blipFill>
        <p:spPr>
          <a:xfrm>
            <a:off x="4664773" y="1168509"/>
            <a:ext cx="6742259" cy="5110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02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Les Champs-Élysées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3600" b="1" dirty="0" smtClean="0">
                <a:solidFill>
                  <a:srgbClr val="1482AC"/>
                </a:solidFill>
              </a:rPr>
              <a:t>2 km</a:t>
            </a:r>
          </a:p>
          <a:p>
            <a:pPr>
              <a:buFontTx/>
              <a:buChar char="-"/>
            </a:pPr>
            <a:r>
              <a:rPr lang="fr-FR" sz="3600" b="1" dirty="0" smtClean="0">
                <a:solidFill>
                  <a:srgbClr val="1482AC"/>
                </a:solidFill>
              </a:rPr>
              <a:t>Most </a:t>
            </a:r>
            <a:r>
              <a:rPr lang="fr-FR" sz="3600" b="1" dirty="0" err="1" smtClean="0">
                <a:solidFill>
                  <a:srgbClr val="1482AC"/>
                </a:solidFill>
              </a:rPr>
              <a:t>famous</a:t>
            </a:r>
            <a:r>
              <a:rPr lang="fr-FR" sz="3600" b="1" dirty="0" smtClean="0">
                <a:solidFill>
                  <a:srgbClr val="1482AC"/>
                </a:solidFill>
              </a:rPr>
              <a:t> avenue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rgbClr val="1482AC"/>
                </a:solidFill>
              </a:rPr>
              <a:t>- Shops, restaurants </a:t>
            </a:r>
            <a:endParaRPr lang="fr-FR" sz="3600" b="1" dirty="0">
              <a:solidFill>
                <a:srgbClr val="1482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6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4100" b="1" i="0" u="none" strike="noStrike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La Place de la Concorde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14443" r="12665" b="8666"/>
          <a:stretch/>
        </p:blipFill>
        <p:spPr>
          <a:xfrm>
            <a:off x="7112001" y="1371601"/>
            <a:ext cx="4165599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l="3778" t="7333" r="9110" b="1999"/>
          <a:stretch/>
        </p:blipFill>
        <p:spPr>
          <a:xfrm>
            <a:off x="812800" y="1371600"/>
            <a:ext cx="4978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03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ParisPlaceDeLaConcorde2.jpg                                    00021D85Macintosh HD                   B7464D7A: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4888" b="22908"/>
          <a:stretch/>
        </p:blipFill>
        <p:spPr>
          <a:xfrm>
            <a:off x="304801" y="1295400"/>
            <a:ext cx="116585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-74082" y="152400"/>
            <a:ext cx="12266083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lerta"/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Allerta"/>
                <a:ea typeface="Allerta"/>
                <a:cs typeface="Allerta"/>
                <a:sym typeface="Allerta"/>
              </a:rPr>
              <a:t>La Place de la Concorde</a:t>
            </a:r>
          </a:p>
        </p:txBody>
      </p:sp>
    </p:spTree>
    <p:extLst>
      <p:ext uri="{BB962C8B-B14F-4D97-AF65-F5344CB8AC3E}">
        <p14:creationId xmlns:p14="http://schemas.microsoft.com/office/powerpoint/2010/main" val="373830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419</TotalTime>
  <Words>495</Words>
  <Application>Microsoft Macintosh PowerPoint</Application>
  <PresentationFormat>Custom</PresentationFormat>
  <Paragraphs>117</Paragraphs>
  <Slides>38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Savon</vt:lpstr>
      <vt:lpstr>Paris</vt:lpstr>
      <vt:lpstr>Place Charles de Gaulle L’Etoile</vt:lpstr>
      <vt:lpstr>Introduction</vt:lpstr>
      <vt:lpstr>L’Arc de Triomphe</vt:lpstr>
      <vt:lpstr>L’Arc de Triomphe</vt:lpstr>
      <vt:lpstr>Les Champs-Élysées</vt:lpstr>
      <vt:lpstr>Les Champs-Élysées</vt:lpstr>
      <vt:lpstr>La Place de la Concorde</vt:lpstr>
      <vt:lpstr>PowerPoint Presentation</vt:lpstr>
      <vt:lpstr>PowerPoint Presentation</vt:lpstr>
      <vt:lpstr>La Place de la Concorde</vt:lpstr>
      <vt:lpstr>Le Louvre</vt:lpstr>
      <vt:lpstr>Le Louvre</vt:lpstr>
      <vt:lpstr>Le Louvre</vt:lpstr>
      <vt:lpstr>Le Louvre</vt:lpstr>
      <vt:lpstr>La Conciergerie</vt:lpstr>
      <vt:lpstr>PowerPoint Presentation</vt:lpstr>
      <vt:lpstr>La Conciergerie</vt:lpstr>
      <vt:lpstr>La Conciergerie</vt:lpstr>
      <vt:lpstr>L’ Île de la Cité</vt:lpstr>
      <vt:lpstr>PowerPoint Presentation</vt:lpstr>
      <vt:lpstr>Notre Dame</vt:lpstr>
      <vt:lpstr>Notre Dame</vt:lpstr>
      <vt:lpstr>PowerPoint Presentation</vt:lpstr>
      <vt:lpstr>PowerPoint Presentation</vt:lpstr>
      <vt:lpstr>L’Hôtel de Ville</vt:lpstr>
      <vt:lpstr>L’Hôtel de Ville</vt:lpstr>
      <vt:lpstr>La Place de la Bastille</vt:lpstr>
      <vt:lpstr>La Place de la Bastille</vt:lpstr>
      <vt:lpstr>PowerPoint Presentation</vt:lpstr>
      <vt:lpstr>Le Centre Pompidou</vt:lpstr>
      <vt:lpstr>Le Centre Pompidou</vt:lpstr>
      <vt:lpstr>Le Centre Pompidou</vt:lpstr>
      <vt:lpstr>Montmartre</vt:lpstr>
      <vt:lpstr>Montmartre</vt:lpstr>
      <vt:lpstr>Le Sacré Coeur</vt:lpstr>
      <vt:lpstr>PowerPoint Presentation</vt:lpstr>
      <vt:lpstr>Le Sacré Coeur</vt:lpstr>
    </vt:vector>
  </TitlesOfParts>
  <Company>Carmel Clay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</dc:title>
  <dc:creator>CCS</dc:creator>
  <cp:lastModifiedBy>Viviane Weinmann-Tripp</cp:lastModifiedBy>
  <cp:revision>9</cp:revision>
  <dcterms:created xsi:type="dcterms:W3CDTF">2015-08-18T14:34:11Z</dcterms:created>
  <dcterms:modified xsi:type="dcterms:W3CDTF">2016-08-26T02:46:35Z</dcterms:modified>
</cp:coreProperties>
</file>